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4" r:id="rId2"/>
    <p:sldId id="258" r:id="rId3"/>
    <p:sldId id="259" r:id="rId4"/>
    <p:sldId id="262" r:id="rId5"/>
    <p:sldId id="267" r:id="rId6"/>
    <p:sldId id="268" r:id="rId7"/>
    <p:sldId id="269" r:id="rId8"/>
    <p:sldId id="270" r:id="rId9"/>
    <p:sldId id="272" r:id="rId10"/>
    <p:sldId id="263" r:id="rId11"/>
    <p:sldId id="256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78E814-62FA-4F8A-A8C3-B0398ABEAF2C}" v="4" dt="2021-03-13T23:39:59.9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2"/>
  </p:normalViewPr>
  <p:slideViewPr>
    <p:cSldViewPr snapToGrid="0" snapToObjects="1">
      <p:cViewPr varScale="1">
        <p:scale>
          <a:sx n="108" d="100"/>
          <a:sy n="108" d="100"/>
        </p:scale>
        <p:origin x="170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 Oltean" userId="91e8661f-092b-4e42-8602-26e494e50dd2" providerId="ADAL" clId="{8678E814-62FA-4F8A-A8C3-B0398ABEAF2C}"/>
    <pc:docChg chg="undo custSel addSld delSld modSld sldOrd">
      <pc:chgData name="Adi Oltean" userId="91e8661f-092b-4e42-8602-26e494e50dd2" providerId="ADAL" clId="{8678E814-62FA-4F8A-A8C3-B0398ABEAF2C}" dt="2021-03-14T00:09:07.340" v="1025" actId="20577"/>
      <pc:docMkLst>
        <pc:docMk/>
      </pc:docMkLst>
      <pc:sldChg chg="addSp modSp mod">
        <pc:chgData name="Adi Oltean" userId="91e8661f-092b-4e42-8602-26e494e50dd2" providerId="ADAL" clId="{8678E814-62FA-4F8A-A8C3-B0398ABEAF2C}" dt="2021-03-13T23:40:07.182" v="25" actId="3062"/>
        <pc:sldMkLst>
          <pc:docMk/>
          <pc:sldMk cId="623137645" sldId="263"/>
        </pc:sldMkLst>
        <pc:spChg chg="add mod">
          <ac:chgData name="Adi Oltean" userId="91e8661f-092b-4e42-8602-26e494e50dd2" providerId="ADAL" clId="{8678E814-62FA-4F8A-A8C3-B0398ABEAF2C}" dt="2021-03-13T23:40:07.182" v="25" actId="3062"/>
          <ac:spMkLst>
            <pc:docMk/>
            <pc:sldMk cId="623137645" sldId="263"/>
            <ac:spMk id="2" creationId="{4651B2ED-E219-4776-9F9E-39946AC13A5C}"/>
          </ac:spMkLst>
        </pc:spChg>
      </pc:sldChg>
      <pc:sldChg chg="modSp mod">
        <pc:chgData name="Adi Oltean" userId="91e8661f-092b-4e42-8602-26e494e50dd2" providerId="ADAL" clId="{8678E814-62FA-4F8A-A8C3-B0398ABEAF2C}" dt="2021-03-14T00:09:07.340" v="1025" actId="20577"/>
        <pc:sldMkLst>
          <pc:docMk/>
          <pc:sldMk cId="1562622094" sldId="264"/>
        </pc:sldMkLst>
        <pc:spChg chg="mod">
          <ac:chgData name="Adi Oltean" userId="91e8661f-092b-4e42-8602-26e494e50dd2" providerId="ADAL" clId="{8678E814-62FA-4F8A-A8C3-B0398ABEAF2C}" dt="2021-03-14T00:09:07.340" v="1025" actId="20577"/>
          <ac:spMkLst>
            <pc:docMk/>
            <pc:sldMk cId="1562622094" sldId="264"/>
            <ac:spMk id="2" creationId="{1FF9916B-EDFE-4005-B27F-806739D32621}"/>
          </ac:spMkLst>
        </pc:spChg>
      </pc:sldChg>
      <pc:sldChg chg="ord">
        <pc:chgData name="Adi Oltean" userId="91e8661f-092b-4e42-8602-26e494e50dd2" providerId="ADAL" clId="{8678E814-62FA-4F8A-A8C3-B0398ABEAF2C}" dt="2021-03-13T23:35:59.439" v="1"/>
        <pc:sldMkLst>
          <pc:docMk/>
          <pc:sldMk cId="3968896892" sldId="266"/>
        </pc:sldMkLst>
      </pc:sldChg>
      <pc:sldChg chg="modSp mod">
        <pc:chgData name="Adi Oltean" userId="91e8661f-092b-4e42-8602-26e494e50dd2" providerId="ADAL" clId="{8678E814-62FA-4F8A-A8C3-B0398ABEAF2C}" dt="2021-03-13T23:38:50.518" v="22" actId="113"/>
        <pc:sldMkLst>
          <pc:docMk/>
          <pc:sldMk cId="1396524604" sldId="267"/>
        </pc:sldMkLst>
        <pc:spChg chg="mod">
          <ac:chgData name="Adi Oltean" userId="91e8661f-092b-4e42-8602-26e494e50dd2" providerId="ADAL" clId="{8678E814-62FA-4F8A-A8C3-B0398ABEAF2C}" dt="2021-03-13T23:38:50.518" v="22" actId="113"/>
          <ac:spMkLst>
            <pc:docMk/>
            <pc:sldMk cId="1396524604" sldId="267"/>
            <ac:spMk id="2" creationId="{A5107A8F-05AA-4808-BA19-A0462720B948}"/>
          </ac:spMkLst>
        </pc:spChg>
      </pc:sldChg>
      <pc:sldChg chg="modSp mod">
        <pc:chgData name="Adi Oltean" userId="91e8661f-092b-4e42-8602-26e494e50dd2" providerId="ADAL" clId="{8678E814-62FA-4F8A-A8C3-B0398ABEAF2C}" dt="2021-03-13T23:36:18.421" v="4" actId="1440"/>
        <pc:sldMkLst>
          <pc:docMk/>
          <pc:sldMk cId="1467895339" sldId="268"/>
        </pc:sldMkLst>
        <pc:picChg chg="mod">
          <ac:chgData name="Adi Oltean" userId="91e8661f-092b-4e42-8602-26e494e50dd2" providerId="ADAL" clId="{8678E814-62FA-4F8A-A8C3-B0398ABEAF2C}" dt="2021-03-13T23:36:18.421" v="4" actId="1440"/>
          <ac:picMkLst>
            <pc:docMk/>
            <pc:sldMk cId="1467895339" sldId="268"/>
            <ac:picMk id="5" creationId="{8E596388-A3F5-4B83-B585-EF4C06FDFE7F}"/>
          </ac:picMkLst>
        </pc:picChg>
        <pc:picChg chg="mod">
          <ac:chgData name="Adi Oltean" userId="91e8661f-092b-4e42-8602-26e494e50dd2" providerId="ADAL" clId="{8678E814-62FA-4F8A-A8C3-B0398ABEAF2C}" dt="2021-03-13T23:36:18.421" v="4" actId="1440"/>
          <ac:picMkLst>
            <pc:docMk/>
            <pc:sldMk cId="1467895339" sldId="268"/>
            <ac:picMk id="1026" creationId="{EC077BA9-EC09-4E24-88F6-C4606CF5873F}"/>
          </ac:picMkLst>
        </pc:picChg>
      </pc:sldChg>
      <pc:sldChg chg="modSp mod">
        <pc:chgData name="Adi Oltean" userId="91e8661f-092b-4e42-8602-26e494e50dd2" providerId="ADAL" clId="{8678E814-62FA-4F8A-A8C3-B0398ABEAF2C}" dt="2021-03-13T23:36:24.812" v="5" actId="1440"/>
        <pc:sldMkLst>
          <pc:docMk/>
          <pc:sldMk cId="3105256172" sldId="269"/>
        </pc:sldMkLst>
        <pc:picChg chg="mod">
          <ac:chgData name="Adi Oltean" userId="91e8661f-092b-4e42-8602-26e494e50dd2" providerId="ADAL" clId="{8678E814-62FA-4F8A-A8C3-B0398ABEAF2C}" dt="2021-03-13T23:36:24.812" v="5" actId="1440"/>
          <ac:picMkLst>
            <pc:docMk/>
            <pc:sldMk cId="3105256172" sldId="269"/>
            <ac:picMk id="3" creationId="{A90D17D1-2A2F-485E-9F74-F89679D5EC9A}"/>
          </ac:picMkLst>
        </pc:picChg>
      </pc:sldChg>
      <pc:sldChg chg="modSp mod">
        <pc:chgData name="Adi Oltean" userId="91e8661f-092b-4e42-8602-26e494e50dd2" providerId="ADAL" clId="{8678E814-62FA-4F8A-A8C3-B0398ABEAF2C}" dt="2021-03-13T23:37:09.453" v="8" actId="1440"/>
        <pc:sldMkLst>
          <pc:docMk/>
          <pc:sldMk cId="915768818" sldId="270"/>
        </pc:sldMkLst>
        <pc:picChg chg="mod modCrop">
          <ac:chgData name="Adi Oltean" userId="91e8661f-092b-4e42-8602-26e494e50dd2" providerId="ADAL" clId="{8678E814-62FA-4F8A-A8C3-B0398ABEAF2C}" dt="2021-03-13T23:37:09.453" v="8" actId="1440"/>
          <ac:picMkLst>
            <pc:docMk/>
            <pc:sldMk cId="915768818" sldId="270"/>
            <ac:picMk id="5" creationId="{19EBE4C8-A75D-40A6-A849-FA383E61BCFC}"/>
          </ac:picMkLst>
        </pc:picChg>
      </pc:sldChg>
      <pc:sldChg chg="new del">
        <pc:chgData name="Adi Oltean" userId="91e8661f-092b-4e42-8602-26e494e50dd2" providerId="ADAL" clId="{8678E814-62FA-4F8A-A8C3-B0398ABEAF2C}" dt="2021-03-13T23:53:38.976" v="28" actId="47"/>
        <pc:sldMkLst>
          <pc:docMk/>
          <pc:sldMk cId="1038372135" sldId="271"/>
        </pc:sldMkLst>
      </pc:sldChg>
      <pc:sldChg chg="modSp add mod">
        <pc:chgData name="Adi Oltean" userId="91e8661f-092b-4e42-8602-26e494e50dd2" providerId="ADAL" clId="{8678E814-62FA-4F8A-A8C3-B0398ABEAF2C}" dt="2021-03-14T00:08:20.525" v="1024" actId="20577"/>
        <pc:sldMkLst>
          <pc:docMk/>
          <pc:sldMk cId="2957782631" sldId="272"/>
        </pc:sldMkLst>
        <pc:spChg chg="mod">
          <ac:chgData name="Adi Oltean" userId="91e8661f-092b-4e42-8602-26e494e50dd2" providerId="ADAL" clId="{8678E814-62FA-4F8A-A8C3-B0398ABEAF2C}" dt="2021-03-14T00:08:20.525" v="1024" actId="20577"/>
          <ac:spMkLst>
            <pc:docMk/>
            <pc:sldMk cId="2957782631" sldId="272"/>
            <ac:spMk id="2" creationId="{A5107A8F-05AA-4808-BA19-A0462720B948}"/>
          </ac:spMkLst>
        </pc:spChg>
        <pc:spChg chg="mod">
          <ac:chgData name="Adi Oltean" userId="91e8661f-092b-4e42-8602-26e494e50dd2" providerId="ADAL" clId="{8678E814-62FA-4F8A-A8C3-B0398ABEAF2C}" dt="2021-03-13T23:54:02.504" v="58" actId="6549"/>
          <ac:spMkLst>
            <pc:docMk/>
            <pc:sldMk cId="2957782631" sldId="272"/>
            <ac:spMk id="7" creationId="{9A0437A9-39BA-4C79-A1DE-46B4C5B9CF07}"/>
          </ac:spMkLst>
        </pc:spChg>
      </pc:sldChg>
    </pc:docChg>
  </pc:docChgLst>
</pc:chgInfo>
</file>

<file path=ppt/media/image1.gif>
</file>

<file path=ppt/media/image10.gif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png>
</file>

<file path=ppt/media/image2.gif>
</file>

<file path=ppt/media/image20.png>
</file>

<file path=ppt/media/image3.png>
</file>

<file path=ppt/media/image4.jpeg>
</file>

<file path=ppt/media/image5.jpeg>
</file>

<file path=ppt/media/image6.jpeg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480FF6-4E44-47FD-A3E8-39963C11593A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3A848-E3FB-4A27-B540-3CF760345B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980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3A848-E3FB-4A27-B540-3CF760345B5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72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3A848-E3FB-4A27-B540-3CF760345B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72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3A848-E3FB-4A27-B540-3CF760345B5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72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3A848-E3FB-4A27-B540-3CF760345B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729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3A848-E3FB-4A27-B540-3CF760345B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872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03A848-E3FB-4A27-B540-3CF760345B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982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620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981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3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07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230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438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492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27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4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82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72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475A4-A0B8-8845-A1E2-6CE87D2E786E}" type="datetimeFigureOut">
              <a:rPr lang="en-US" smtClean="0"/>
              <a:t>3/13/2021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222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project-apollo.org/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hyperlink" Target="Quick2space.org" TargetMode="External"/><Relationship Id="rId4" Type="http://schemas.openxmlformats.org/officeDocument/2006/relationships/hyperlink" Target="HelpfulEngineering.or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roject-apollo.org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oxycon/ProjectApollo/tree/master/Prototype%20oxygen%20concentrator/BOM/v2" TargetMode="External"/><Relationship Id="rId5" Type="http://schemas.openxmlformats.org/officeDocument/2006/relationships/hyperlink" Target="https://github.com/oxycon/ProjectApollo/blob/master/Prototype%20oxygen%20concentrator/docs/v2/Building%20instructions%20-%20prototype%20v2.pdf" TargetMode="Externa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.gif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2.jpeg"/><Relationship Id="rId10" Type="http://schemas.openxmlformats.org/officeDocument/2006/relationships/hyperlink" Target="http://project-apollo.org/" TargetMode="External"/><Relationship Id="rId4" Type="http://schemas.openxmlformats.org/officeDocument/2006/relationships/image" Target="../media/image8.jpeg"/><Relationship Id="rId9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3.png"/><Relationship Id="rId7" Type="http://schemas.openxmlformats.org/officeDocument/2006/relationships/image" Target="../media/image4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pnews.com/article/oxygen-crisis-africa-latin-america-eb0d2731a8613c1ae218db7d32a227a6" TargetMode="External"/><Relationship Id="rId5" Type="http://schemas.openxmlformats.org/officeDocument/2006/relationships/hyperlink" Target="https://www.cidrap.umn.edu/news-perspective/2021/03/who-sounds-alarm-over-covid-linked-oxygen-crisis" TargetMode="External"/><Relationship Id="rId4" Type="http://schemas.openxmlformats.org/officeDocument/2006/relationships/hyperlink" Target="https://www.economist.com/graphic-detail/2021/03/09/hospitals-are-running-out-of-oxygen-to-treat-covid-19-patients" TargetMode="External"/><Relationship Id="rId9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project-apollo.org/" TargetMode="External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project-apollo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hyperlink" Target="http://project-apollo.org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hyperlink" Target="http://project-apollo.or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hyperlink" Target="http://project-apollo.org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project-apollo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_template_blue_small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99" y="0"/>
            <a:ext cx="9144000" cy="717836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77254" y="1668976"/>
            <a:ext cx="5318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Project Apollo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F9916B-EDFE-4005-B27F-806739D32621}"/>
              </a:ext>
            </a:extLst>
          </p:cNvPr>
          <p:cNvSpPr txBox="1"/>
          <p:nvPr/>
        </p:nvSpPr>
        <p:spPr>
          <a:xfrm>
            <a:off x="2277254" y="2394617"/>
            <a:ext cx="5811206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An open source oxygen concentrator</a:t>
            </a:r>
          </a:p>
          <a:p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http://project-apollo.org</a:t>
            </a:r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</a:t>
            </a:r>
          </a:p>
          <a:p>
            <a:endParaRPr lang="en-US" sz="1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Futura"/>
              <a:cs typeface="Futura"/>
            </a:endParaRPr>
          </a:p>
          <a:p>
            <a:endParaRPr lang="en-US" sz="1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Futura"/>
              <a:cs typeface="Futura"/>
            </a:endParaRPr>
          </a:p>
          <a:p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Microsoft Volunteers</a:t>
            </a:r>
            <a:endParaRPr lang="en-US" sz="1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Futura"/>
              <a:cs typeface="Futura"/>
            </a:endParaRPr>
          </a:p>
          <a:p>
            <a:r>
              <a:rPr lang="en-US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 Carsten Avenhaus, Stephen Carlson, Adi Oltean, </a:t>
            </a:r>
          </a:p>
          <a:p>
            <a:r>
              <a:rPr lang="en-US" sz="1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>
                    <a:lumMod val="9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 Saqib Shaik, Shivkumar Swaminathan</a:t>
            </a:r>
            <a:b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</a:br>
            <a:b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</a:br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HelpfulEngineering.org</a:t>
            </a:r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non-profit (19K volunteers!) </a:t>
            </a:r>
          </a:p>
          <a:p>
            <a:r>
              <a:rPr lang="en-US" sz="1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 Devon </a:t>
            </a:r>
            <a:r>
              <a:rPr lang="en-US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Rowland </a:t>
            </a:r>
            <a:br>
              <a:rPr lang="en-US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</a:br>
            <a:b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</a:br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Quick2space.org</a:t>
            </a:r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non-profit</a:t>
            </a:r>
          </a:p>
          <a:p>
            <a:r>
              <a:rPr lang="en-US" sz="18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 Adi Oltean</a:t>
            </a:r>
          </a:p>
        </p:txBody>
      </p:sp>
    </p:spTree>
    <p:extLst>
      <p:ext uri="{BB962C8B-B14F-4D97-AF65-F5344CB8AC3E}">
        <p14:creationId xmlns:p14="http://schemas.microsoft.com/office/powerpoint/2010/main" val="1562622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lide_template_green_smaller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7" r="10127"/>
          <a:stretch>
            <a:fillRect/>
          </a:stretch>
        </p:blipFill>
        <p:spPr>
          <a:xfrm>
            <a:off x="1588" y="0"/>
            <a:ext cx="9148762" cy="6985578"/>
          </a:xfrm>
        </p:spPr>
      </p:pic>
      <p:pic>
        <p:nvPicPr>
          <p:cNvPr id="3" name="Picture 2" descr="H_brandmark_CMYK_1yr_v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3866" y="45360"/>
            <a:ext cx="1930754" cy="11453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54531" y="3277325"/>
            <a:ext cx="5318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Thank you!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51B2ED-E219-4776-9F9E-39946AC13A5C}"/>
              </a:ext>
            </a:extLst>
          </p:cNvPr>
          <p:cNvSpPr txBox="1"/>
          <p:nvPr/>
        </p:nvSpPr>
        <p:spPr>
          <a:xfrm>
            <a:off x="5513034" y="6292502"/>
            <a:ext cx="30302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utura"/>
                <a:cs typeface="Futur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http://project-apollo.org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utura"/>
                <a:cs typeface="Futur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3137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_template_blue_small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64" y="-790114"/>
            <a:ext cx="9144000" cy="71783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77B037-2002-48DA-A243-74A09654F5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936" y="3732083"/>
            <a:ext cx="2316205" cy="2436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635D5126-0F9B-4CB4-BF9E-2AE4C9D84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0338" y="3744193"/>
            <a:ext cx="2517036" cy="2423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BC5593-49D2-4E58-98E2-637696469BD3}"/>
              </a:ext>
            </a:extLst>
          </p:cNvPr>
          <p:cNvSpPr txBox="1"/>
          <p:nvPr/>
        </p:nvSpPr>
        <p:spPr>
          <a:xfrm>
            <a:off x="2370338" y="1125080"/>
            <a:ext cx="653309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dirty="0">
                <a:solidFill>
                  <a:schemeClr val="bg1"/>
                </a:solidFill>
              </a:rPr>
              <a:t>Published one year ago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Oxygen concentrator prototype using household materials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Build instructions -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documentation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$260 material cost –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BOM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fontAlgn="ctr"/>
            <a:r>
              <a:rPr lang="en-US" dirty="0">
                <a:solidFill>
                  <a:schemeClr val="bg1"/>
                </a:solidFill>
              </a:rPr>
              <a:t>Multiple iterations/variants have been built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O2 concentration 45 … 70%, 5 lpm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0437A9-39BA-4C79-A1DE-46B4C5B9CF07}"/>
              </a:ext>
            </a:extLst>
          </p:cNvPr>
          <p:cNvSpPr txBox="1"/>
          <p:nvPr/>
        </p:nvSpPr>
        <p:spPr>
          <a:xfrm>
            <a:off x="648070" y="192877"/>
            <a:ext cx="84499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Project Apollo v2 (previous work)</a:t>
            </a:r>
          </a:p>
        </p:txBody>
      </p:sp>
    </p:spTree>
    <p:extLst>
      <p:ext uri="{BB962C8B-B14F-4D97-AF65-F5344CB8AC3E}">
        <p14:creationId xmlns:p14="http://schemas.microsoft.com/office/powerpoint/2010/main" val="4116049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_template_blue_small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1783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0437A9-39BA-4C79-A1DE-46B4C5B9CF07}"/>
              </a:ext>
            </a:extLst>
          </p:cNvPr>
          <p:cNvSpPr txBox="1"/>
          <p:nvPr/>
        </p:nvSpPr>
        <p:spPr>
          <a:xfrm>
            <a:off x="923278" y="192877"/>
            <a:ext cx="69599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Apollo v4 (previous work)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4E2C9B1-508F-44B9-BBA5-F617A5D9B3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3838" y="1174100"/>
            <a:ext cx="2641640" cy="3522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591A5F16-E77E-4548-B7AE-3BC851157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3428" y="1174100"/>
            <a:ext cx="3107557" cy="2330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DC19549-19D9-4207-93F7-510BF65D69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196" y="1174100"/>
            <a:ext cx="2636677" cy="35221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E9225A6-CBCA-4FA5-9518-301E0706AA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33428" y="3643123"/>
            <a:ext cx="3107556" cy="23783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DE06E0F-CD65-4E2C-8F1B-FA2F7C173F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6195" y="4874500"/>
            <a:ext cx="2636677" cy="203693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805CB0B-D68D-401B-BC3A-9DEFD09B93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23838" y="4874500"/>
            <a:ext cx="2100266" cy="20658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210269-3FB1-46A7-B2D7-9DD0D6528487}"/>
              </a:ext>
            </a:extLst>
          </p:cNvPr>
          <p:cNvSpPr txBox="1"/>
          <p:nvPr/>
        </p:nvSpPr>
        <p:spPr>
          <a:xfrm>
            <a:off x="5513034" y="6292502"/>
            <a:ext cx="30302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http://project-apollo.org</a:t>
            </a:r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68896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_template_blu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H_brandmark_CMYK_1yr_v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802" y="5930358"/>
            <a:ext cx="1563739" cy="92764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BADA6B-CE03-404D-81D1-D87DD56E476D}"/>
              </a:ext>
            </a:extLst>
          </p:cNvPr>
          <p:cNvSpPr txBox="1"/>
          <p:nvPr/>
        </p:nvSpPr>
        <p:spPr>
          <a:xfrm>
            <a:off x="2467993" y="1526959"/>
            <a:ext cx="647182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fontAlgn="ctr">
              <a:buNone/>
            </a:pPr>
            <a:r>
              <a:rPr lang="en-US" sz="2400" b="1" dirty="0"/>
              <a:t>Why</a:t>
            </a:r>
            <a:endParaRPr lang="en-US" sz="2400" dirty="0"/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O2 needed for ventilators, oxygen therapy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Typical FiO2 0.3 … 0.5, up to 1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Oxygen generation is a big problem in developing countries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No established infrastructure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Oxygen bottles are expensive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People are already looking at alternative (local) ways for producing and delivering oxygen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F501C-D5F9-45A9-8D15-7777256B297C}"/>
              </a:ext>
            </a:extLst>
          </p:cNvPr>
          <p:cNvSpPr txBox="1"/>
          <p:nvPr/>
        </p:nvSpPr>
        <p:spPr>
          <a:xfrm>
            <a:off x="3305682" y="325534"/>
            <a:ext cx="5318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Project Apollo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1EE6E9-4908-4540-8170-1912B3F51158}"/>
              </a:ext>
            </a:extLst>
          </p:cNvPr>
          <p:cNvSpPr txBox="1"/>
          <p:nvPr/>
        </p:nvSpPr>
        <p:spPr>
          <a:xfrm>
            <a:off x="1454970" y="5490679"/>
            <a:ext cx="7114448" cy="827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>
                <a:hlinkClick r:id="rId4"/>
              </a:rPr>
              <a:t>https://www.economist.com/graphic-detail/2021/03/09/hospitals-are-running-out-of-oxygen-to-treat-covid-19-patients</a:t>
            </a:r>
            <a:r>
              <a:rPr lang="en-US" sz="1100" dirty="0"/>
              <a:t> 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hlinkClick r:id="rId5"/>
              </a:rPr>
              <a:t>https://www.cidrap.umn.edu/news-perspective/2021/03/who-sounds-alarm-over-covid-linked-oxygen-crisis</a:t>
            </a:r>
            <a:endParaRPr lang="en-US" sz="1100" dirty="0"/>
          </a:p>
          <a:p>
            <a:pPr>
              <a:lnSpc>
                <a:spcPct val="150000"/>
              </a:lnSpc>
            </a:pPr>
            <a:r>
              <a:rPr lang="en-US" sz="1100" dirty="0">
                <a:hlinkClick r:id="rId6"/>
              </a:rPr>
              <a:t>https://apnews.com/article/oxygen-crisis-africa-latin-america-eb0d2731a8613c1ae218db7d32a227a6</a:t>
            </a:r>
            <a:endParaRPr lang="en-US" sz="11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DE3FA7C-08CF-4485-BF01-0EF31EC2D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03" y="3944346"/>
            <a:ext cx="2320950" cy="15463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087B41B-9058-4EC6-8A5B-A73BA19C3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73" y="2228769"/>
            <a:ext cx="2320950" cy="15827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F8A0ADF5-1D65-4A06-AD08-1CDB20E9A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03" y="534220"/>
            <a:ext cx="2321920" cy="15463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4887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_template_green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 descr="H_brandmark_CMYK_1yr_v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802" y="5930358"/>
            <a:ext cx="1563739" cy="9276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60DBAA-0466-41B0-8F59-DF3563504272}"/>
              </a:ext>
            </a:extLst>
          </p:cNvPr>
          <p:cNvSpPr txBox="1"/>
          <p:nvPr/>
        </p:nvSpPr>
        <p:spPr>
          <a:xfrm>
            <a:off x="2578962" y="1142167"/>
            <a:ext cx="6032377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fontAlgn="ctr">
              <a:buNone/>
            </a:pPr>
            <a:r>
              <a:rPr lang="en-US" sz="2400" b="1" dirty="0"/>
              <a:t>What is it</a:t>
            </a:r>
            <a:endParaRPr lang="en-US" sz="2400" dirty="0"/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Goal = enabling people around the world to build the prototype ASAP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Focus = Simplicity and speed of build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Simple, reliable design (zeolite-based PSA system)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Flexible, open source, off-the-shelf materials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Very low cost (aspirational target = $200 for 15 liters/min @ 80%)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sz="2400" dirty="0"/>
              <a:t>Final goal = Enable people to iterate and publish their own designs in the community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D17EAD-4267-4AB8-96FF-05444C74A700}"/>
              </a:ext>
            </a:extLst>
          </p:cNvPr>
          <p:cNvSpPr txBox="1"/>
          <p:nvPr/>
        </p:nvSpPr>
        <p:spPr>
          <a:xfrm>
            <a:off x="2564960" y="192877"/>
            <a:ext cx="5318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Project Apollo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647CC9-F0C2-4072-BBB7-6E022D69D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87" y="3906624"/>
            <a:ext cx="2049388" cy="27325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F60101E7-F742-458C-827F-E4BBE5FEEA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87" y="1818030"/>
            <a:ext cx="2049388" cy="19735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8001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lide_template_green_smaller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7" r="10127"/>
          <a:stretch>
            <a:fillRect/>
          </a:stretch>
        </p:blipFill>
        <p:spPr>
          <a:xfrm>
            <a:off x="1588" y="0"/>
            <a:ext cx="9148762" cy="698557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E62252-A186-4A51-9719-9202F9C665E9}"/>
              </a:ext>
            </a:extLst>
          </p:cNvPr>
          <p:cNvSpPr txBox="1"/>
          <p:nvPr/>
        </p:nvSpPr>
        <p:spPr>
          <a:xfrm>
            <a:off x="2564960" y="192877"/>
            <a:ext cx="53182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Project Apollo v4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A1C6480-F057-4693-B78E-6E729D5B8D60}"/>
              </a:ext>
            </a:extLst>
          </p:cNvPr>
          <p:cNvSpPr txBox="1">
            <a:spLocks/>
          </p:cNvSpPr>
          <p:nvPr/>
        </p:nvSpPr>
        <p:spPr>
          <a:xfrm>
            <a:off x="2228295" y="1093640"/>
            <a:ext cx="6596109" cy="5571483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ctr">
              <a:buFont typeface="Arial"/>
              <a:buNone/>
            </a:pPr>
            <a:r>
              <a:rPr lang="en-US" b="1" dirty="0"/>
              <a:t>Apollo v4</a:t>
            </a:r>
          </a:p>
          <a:p>
            <a:pPr lvl="1" fontAlgn="ctr"/>
            <a:r>
              <a:rPr lang="en-US" dirty="0"/>
              <a:t>Focus = medical device</a:t>
            </a:r>
          </a:p>
          <a:p>
            <a:pPr lvl="2" fontAlgn="ctr"/>
            <a:r>
              <a:rPr lang="en-US" b="1" dirty="0"/>
              <a:t>Safety</a:t>
            </a:r>
            <a:r>
              <a:rPr lang="en-US" dirty="0"/>
              <a:t>: detect all failure scenarios</a:t>
            </a:r>
          </a:p>
          <a:p>
            <a:pPr lvl="2" fontAlgn="ctr"/>
            <a:r>
              <a:rPr lang="en-US" b="1" dirty="0"/>
              <a:t>Ease of use</a:t>
            </a:r>
            <a:r>
              <a:rPr lang="en-US" dirty="0"/>
              <a:t>: User experience and maintainability. Clear, actionable error messages</a:t>
            </a:r>
          </a:p>
          <a:p>
            <a:pPr lvl="2" fontAlgn="ctr"/>
            <a:r>
              <a:rPr lang="en-US" dirty="0"/>
              <a:t>Self-regulating: Patient sensor/data feedback loop</a:t>
            </a:r>
          </a:p>
          <a:p>
            <a:pPr lvl="1" fontAlgn="ctr"/>
            <a:r>
              <a:rPr lang="en-US" dirty="0"/>
              <a:t>Control box</a:t>
            </a:r>
          </a:p>
          <a:p>
            <a:pPr lvl="2" fontAlgn="ctr"/>
            <a:r>
              <a:rPr lang="en-US" dirty="0"/>
              <a:t>Touch screen for diagnostic messages, medical-grade buzzer </a:t>
            </a:r>
          </a:p>
          <a:p>
            <a:pPr lvl="2" fontAlgn="ctr"/>
            <a:r>
              <a:rPr lang="en-US" dirty="0"/>
              <a:t>Open source, modular PCB design. Works with a variety of sensors</a:t>
            </a:r>
          </a:p>
          <a:p>
            <a:pPr lvl="2" fontAlgn="ctr"/>
            <a:r>
              <a:rPr lang="en-US" b="1" dirty="0"/>
              <a:t>Self-tuning:</a:t>
            </a:r>
            <a:r>
              <a:rPr lang="en-US" dirty="0"/>
              <a:t> valve timing, auto-adjusts to changes in compressed air input pressure, machine learning</a:t>
            </a:r>
          </a:p>
          <a:p>
            <a:pPr lvl="2" fontAlgn="ctr"/>
            <a:r>
              <a:rPr lang="en-US" dirty="0"/>
              <a:t>Integration with SpO2 oximeter Bluetooth sensor</a:t>
            </a:r>
          </a:p>
          <a:p>
            <a:pPr lvl="2" fontAlgn="ctr"/>
            <a:r>
              <a:rPr lang="en-US" dirty="0"/>
              <a:t>Cloud data integration for patient monitoring </a:t>
            </a:r>
          </a:p>
          <a:p>
            <a:pPr lvl="1" fontAlgn="ctr"/>
            <a:r>
              <a:rPr lang="en-US" dirty="0"/>
              <a:t>Self-contained enclosure</a:t>
            </a:r>
          </a:p>
          <a:p>
            <a:pPr lvl="2" fontAlgn="ctr"/>
            <a:r>
              <a:rPr lang="en-US" dirty="0"/>
              <a:t>Built-in compressor</a:t>
            </a:r>
          </a:p>
          <a:p>
            <a:pPr lvl="2" fontAlgn="ctr"/>
            <a:r>
              <a:rPr lang="en-US" dirty="0"/>
              <a:t>Full focus on thermals, airflow, noise reduction </a:t>
            </a:r>
          </a:p>
          <a:p>
            <a:pPr marL="0" indent="0" fontAlgn="ctr">
              <a:buFont typeface="Arial"/>
              <a:buNone/>
            </a:pPr>
            <a:r>
              <a:rPr lang="en-US" b="1" dirty="0"/>
              <a:t>Collaborations</a:t>
            </a:r>
            <a:endParaRPr lang="en-US" dirty="0"/>
          </a:p>
          <a:p>
            <a:pPr lvl="1" fontAlgn="ctr"/>
            <a:r>
              <a:rPr lang="en-US" dirty="0"/>
              <a:t>Funding: Quick2space.org</a:t>
            </a:r>
          </a:p>
          <a:p>
            <a:pPr lvl="1" fontAlgn="ctr"/>
            <a:r>
              <a:rPr lang="en-US" dirty="0"/>
              <a:t>Volunteers: Helpful Engineering, Microsoft Garage, Public Invention</a:t>
            </a:r>
          </a:p>
          <a:p>
            <a:pPr marL="0" indent="0">
              <a:buFont typeface="Arial"/>
              <a:buNone/>
            </a:pPr>
            <a:r>
              <a:rPr lang="en-US" b="1" dirty="0"/>
              <a:t>Documentation, code</a:t>
            </a:r>
            <a:r>
              <a:rPr lang="en-US" dirty="0"/>
              <a:t> 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http://project-apollo.org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C8BED5-ED50-418C-98D8-721FA903FB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268" y="625451"/>
            <a:ext cx="2068646" cy="27633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B33A77BB-578F-4B03-B0B5-5D0F07D89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69" y="3580952"/>
            <a:ext cx="2056622" cy="15424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B530D3-6877-4004-AC50-04484A6588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269" y="5315533"/>
            <a:ext cx="2015364" cy="15424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9859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_template_blue_small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1783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0437A9-39BA-4C79-A1DE-46B4C5B9CF07}"/>
              </a:ext>
            </a:extLst>
          </p:cNvPr>
          <p:cNvSpPr txBox="1"/>
          <p:nvPr/>
        </p:nvSpPr>
        <p:spPr>
          <a:xfrm>
            <a:off x="326196" y="192877"/>
            <a:ext cx="85869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Apollo - Hack4Good Spring 2021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210269-3FB1-46A7-B2D7-9DD0D6528487}"/>
              </a:ext>
            </a:extLst>
          </p:cNvPr>
          <p:cNvSpPr txBox="1"/>
          <p:nvPr/>
        </p:nvSpPr>
        <p:spPr>
          <a:xfrm>
            <a:off x="5513034" y="6292502"/>
            <a:ext cx="30302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http://project-apollo.org</a:t>
            </a:r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107A8F-05AA-4808-BA19-A0462720B948}"/>
              </a:ext>
            </a:extLst>
          </p:cNvPr>
          <p:cNvSpPr txBox="1"/>
          <p:nvPr/>
        </p:nvSpPr>
        <p:spPr>
          <a:xfrm>
            <a:off x="1305018" y="1306522"/>
            <a:ext cx="743862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fontAlgn="ctr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we have achieved in this hackathon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PCB schematic/layout for the valve board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it: central PCB to drive all valves and detect failures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What we did: finalized Friday late night!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Prototyped integration of SpO2 oximeter sensor into Apollo code 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it: Allows reading of SpO2 oxygen concentration in blood</a:t>
            </a:r>
          </a:p>
          <a:p>
            <a:pPr marL="1657350" lvl="3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Used this as a closed feedback loop to drive oxygen output</a:t>
            </a:r>
          </a:p>
          <a:p>
            <a:pPr marL="1657350" lvl="3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Important to not deliver too much oxygen! 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What we did: prototyped and integrated Bluetooth LE code 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Project Bonsai ML simulator code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it: Uses Reinforcement Learning to self-optimize the concentrator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What we did: Repro previous results in a separate Azure Bonsai instance, Document simulation code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Apollo v4 software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is it: the “brain” behind the oxygen concentrator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What we did: Code cleanup</a:t>
            </a:r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,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adding comments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524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_template_blue_small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1783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0437A9-39BA-4C79-A1DE-46B4C5B9CF07}"/>
              </a:ext>
            </a:extLst>
          </p:cNvPr>
          <p:cNvSpPr txBox="1"/>
          <p:nvPr/>
        </p:nvSpPr>
        <p:spPr>
          <a:xfrm>
            <a:off x="326196" y="192877"/>
            <a:ext cx="85869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Apollo v4: Bluetooth SpO2 sensor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210269-3FB1-46A7-B2D7-9DD0D6528487}"/>
              </a:ext>
            </a:extLst>
          </p:cNvPr>
          <p:cNvSpPr txBox="1"/>
          <p:nvPr/>
        </p:nvSpPr>
        <p:spPr>
          <a:xfrm>
            <a:off x="5513034" y="6292502"/>
            <a:ext cx="30302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http://project-apollo.org</a:t>
            </a:r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C077BA9-EC09-4E24-88F6-C4606CF587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1577" y="2792704"/>
            <a:ext cx="4127929" cy="30959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E596388-A3F5-4B83-B585-EF4C06FDFE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559"/>
          <a:stretch/>
        </p:blipFill>
        <p:spPr>
          <a:xfrm>
            <a:off x="240564" y="1309746"/>
            <a:ext cx="4141859" cy="37860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7895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_template_blue_small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1783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0437A9-39BA-4C79-A1DE-46B4C5B9CF07}"/>
              </a:ext>
            </a:extLst>
          </p:cNvPr>
          <p:cNvSpPr txBox="1"/>
          <p:nvPr/>
        </p:nvSpPr>
        <p:spPr>
          <a:xfrm>
            <a:off x="326196" y="192877"/>
            <a:ext cx="85869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Apollo v4: valve board schematic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210269-3FB1-46A7-B2D7-9DD0D6528487}"/>
              </a:ext>
            </a:extLst>
          </p:cNvPr>
          <p:cNvSpPr txBox="1"/>
          <p:nvPr/>
        </p:nvSpPr>
        <p:spPr>
          <a:xfrm>
            <a:off x="5513034" y="6292502"/>
            <a:ext cx="30302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http://project-apollo.org</a:t>
            </a:r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0D17D1-2A2F-485E-9F74-F89679D5EC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727" y="900763"/>
            <a:ext cx="7039992" cy="52538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5256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_template_blue_small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1783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0437A9-39BA-4C79-A1DE-46B4C5B9CF07}"/>
              </a:ext>
            </a:extLst>
          </p:cNvPr>
          <p:cNvSpPr txBox="1"/>
          <p:nvPr/>
        </p:nvSpPr>
        <p:spPr>
          <a:xfrm>
            <a:off x="326196" y="192877"/>
            <a:ext cx="85869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Apollo v4: valve board layout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210269-3FB1-46A7-B2D7-9DD0D6528487}"/>
              </a:ext>
            </a:extLst>
          </p:cNvPr>
          <p:cNvSpPr txBox="1"/>
          <p:nvPr/>
        </p:nvSpPr>
        <p:spPr>
          <a:xfrm>
            <a:off x="5513034" y="6292502"/>
            <a:ext cx="30302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http://project-apollo.org</a:t>
            </a:r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EBE4C8-A75D-40A6-A849-FA383E61BC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11" t="490" r="974"/>
          <a:stretch/>
        </p:blipFill>
        <p:spPr>
          <a:xfrm>
            <a:off x="2330449" y="927100"/>
            <a:ext cx="5340351" cy="53479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15768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de_template_blue_smalle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1783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0437A9-39BA-4C79-A1DE-46B4C5B9CF07}"/>
              </a:ext>
            </a:extLst>
          </p:cNvPr>
          <p:cNvSpPr txBox="1"/>
          <p:nvPr/>
        </p:nvSpPr>
        <p:spPr>
          <a:xfrm>
            <a:off x="326196" y="192877"/>
            <a:ext cx="85869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Conclusion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210269-3FB1-46A7-B2D7-9DD0D6528487}"/>
              </a:ext>
            </a:extLst>
          </p:cNvPr>
          <p:cNvSpPr txBox="1"/>
          <p:nvPr/>
        </p:nvSpPr>
        <p:spPr>
          <a:xfrm>
            <a:off x="5513034" y="6292502"/>
            <a:ext cx="30302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http://project-apollo.org</a:t>
            </a:r>
            <a:r>
              <a:rPr lang="en-US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2">
                    <a:lumMod val="40000"/>
                    <a:lumOff val="60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Futura"/>
                <a:cs typeface="Futura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107A8F-05AA-4808-BA19-A0462720B948}"/>
              </a:ext>
            </a:extLst>
          </p:cNvPr>
          <p:cNvSpPr txBox="1"/>
          <p:nvPr/>
        </p:nvSpPr>
        <p:spPr>
          <a:xfrm>
            <a:off x="1305018" y="1306522"/>
            <a:ext cx="743862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Key items developed/prototyped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Valve board, SpO2 sensor, Apollo software, Apollo ML simulator stack 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Next steps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Finalize Apollo v4 in the next 3-6 months 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FDA emergency use approval</a:t>
            </a:r>
          </a:p>
          <a:p>
            <a:pPr marL="285750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Thanks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Microsoft Hack4good community 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for helping create the context for amazing work 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Helpful Engineering.org non-profit 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Community of 19,000 engineers going strong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Help from QA/RA volunteers from the medical industry helping with regulatory compliance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Help with FDA certification of the upcoming device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Quick2space.org </a:t>
            </a:r>
          </a:p>
          <a:p>
            <a:pPr marL="1200150" lvl="2" indent="-285750" fontAlgn="ctr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support/funding for materials </a:t>
            </a:r>
          </a:p>
          <a:p>
            <a:pPr marL="742950" lvl="1" indent="-285750" fontAlgn="ctr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782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72f988bf-86f1-41af-91ab-2d7cd011db47}" enabled="0" method="" siteId="{72f988bf-86f1-41af-91ab-2d7cd011db47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681</Words>
  <Application>Microsoft Office PowerPoint</Application>
  <PresentationFormat>On-screen Show (4:3)</PresentationFormat>
  <Paragraphs>105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Futura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 User</dc:creator>
  <cp:lastModifiedBy>Adi Oltean</cp:lastModifiedBy>
  <cp:revision>22</cp:revision>
  <dcterms:created xsi:type="dcterms:W3CDTF">2021-03-02T15:09:25Z</dcterms:created>
  <dcterms:modified xsi:type="dcterms:W3CDTF">2021-03-14T00:33:15Z</dcterms:modified>
</cp:coreProperties>
</file>

<file path=docProps/thumbnail.jpeg>
</file>